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9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72C4-F7C7-4A9F-B189-870084E661F4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B0EB7-07FA-43DD-86BE-C341A466A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42675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CHEMISTRY…..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Question &amp; 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0" y="6400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uhaus 93" pitchFamily="82" charset="0"/>
              </a:rPr>
              <a:t>By. </a:t>
            </a:r>
            <a:r>
              <a:rPr lang="en-US" sz="1600" i="1" dirty="0" err="1" smtClean="0">
                <a:latin typeface="Bauhaus 93" pitchFamily="82" charset="0"/>
              </a:rPr>
              <a:t>Kavi</a:t>
            </a:r>
            <a:endParaRPr lang="en-US" sz="1600" i="1" dirty="0">
              <a:latin typeface="Bauhaus 93" pitchFamily="8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Eg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 . Give the </a:t>
            </a:r>
            <a:r>
              <a:rPr lang="en-US" sz="2400" b="1" dirty="0" smtClean="0">
                <a:solidFill>
                  <a:srgbClr val="FF0000"/>
                </a:solidFill>
              </a:rPr>
              <a:t>catalysts </a:t>
            </a:r>
            <a:r>
              <a:rPr lang="en-US" sz="2400" b="1" dirty="0" smtClean="0">
                <a:solidFill>
                  <a:srgbClr val="FF0000"/>
                </a:solidFill>
              </a:rPr>
              <a:t>for the following </a:t>
            </a:r>
            <a:r>
              <a:rPr lang="en-US" sz="2400" b="1" dirty="0" smtClean="0">
                <a:solidFill>
                  <a:srgbClr val="FF0000"/>
                </a:solidFill>
              </a:rPr>
              <a:t>reactions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</a:rPr>
              <a:t>  hydration of alkenes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</a:rPr>
              <a:t>  hydroxylation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49676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</a:rPr>
              <a:t>Hydration of alkenes – catalyst -H2SO4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</a:rPr>
              <a:t>Hydroxylation – catalyst -  Osmium </a:t>
            </a:r>
            <a:r>
              <a:rPr lang="en-US" sz="2400" dirty="0" err="1" smtClean="0">
                <a:solidFill>
                  <a:srgbClr val="00B050"/>
                </a:solidFill>
              </a:rPr>
              <a:t>tetroxide</a:t>
            </a:r>
            <a:r>
              <a:rPr lang="en-US" sz="2400" dirty="0" smtClean="0">
                <a:solidFill>
                  <a:srgbClr val="00B050"/>
                </a:solidFill>
              </a:rPr>
              <a:t> (OsO</a:t>
            </a:r>
            <a:r>
              <a:rPr lang="en-US" sz="2400" baseline="-25000" dirty="0" smtClean="0">
                <a:solidFill>
                  <a:srgbClr val="00B050"/>
                </a:solidFill>
              </a:rPr>
              <a:t>4</a:t>
            </a:r>
            <a:r>
              <a:rPr lang="en-US" sz="2400" dirty="0" smtClean="0">
                <a:solidFill>
                  <a:srgbClr val="00B050"/>
                </a:solidFill>
              </a:rPr>
              <a:t>) </a:t>
            </a:r>
            <a:r>
              <a:rPr lang="en-US" sz="2400" smtClean="0">
                <a:solidFill>
                  <a:srgbClr val="00B050"/>
                </a:solidFill>
              </a:rPr>
              <a:t>and alkaline </a:t>
            </a:r>
            <a:r>
              <a:rPr lang="en-US" sz="2400" dirty="0" smtClean="0">
                <a:solidFill>
                  <a:srgbClr val="00B050"/>
                </a:solidFill>
              </a:rPr>
              <a:t>KmnO4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914400" y="838200"/>
          <a:ext cx="7391400" cy="1716087"/>
        </p:xfrm>
        <a:graphic>
          <a:graphicData uri="http://schemas.openxmlformats.org/presentationml/2006/ole">
            <p:oleObj spid="_x0000_s26625" name="CS ChemDraw Drawing" r:id="rId3" imgW="4001876" imgH="801289" progId="ChemDraw.Document.6.0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213360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latin typeface="Arial"/>
                <a:cs typeface="Arial"/>
              </a:rPr>
              <a:t>ὰ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 -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 . Give the stereo chemistry of the following </a:t>
            </a:r>
            <a:r>
              <a:rPr lang="en-US" sz="2400" b="1" dirty="0" smtClean="0">
                <a:solidFill>
                  <a:srgbClr val="FF0000"/>
                </a:solidFill>
              </a:rPr>
              <a:t>reactions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Hydroboration</a:t>
            </a:r>
            <a:r>
              <a:rPr lang="en-US" sz="2400" b="1" dirty="0" smtClean="0">
                <a:solidFill>
                  <a:srgbClr val="FF0000"/>
                </a:solidFill>
              </a:rPr>
              <a:t> - </a:t>
            </a:r>
            <a:r>
              <a:rPr lang="en-US" sz="2400" b="1" dirty="0" err="1" smtClean="0">
                <a:solidFill>
                  <a:srgbClr val="00B050"/>
                </a:solidFill>
              </a:rPr>
              <a:t>cis</a:t>
            </a:r>
            <a:r>
              <a:rPr lang="en-US" sz="2400" b="1" dirty="0" smtClean="0">
                <a:solidFill>
                  <a:srgbClr val="00B050"/>
                </a:solidFill>
              </a:rPr>
              <a:t> addition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Haloganation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</a:rPr>
              <a:t>-  trans addition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Hydroxilation</a:t>
            </a:r>
            <a:r>
              <a:rPr lang="en-US" sz="2400" b="1" dirty="0" smtClean="0">
                <a:solidFill>
                  <a:srgbClr val="FF0000"/>
                </a:solidFill>
              </a:rPr>
              <a:t> through </a:t>
            </a:r>
            <a:r>
              <a:rPr lang="en-US" sz="2400" b="1" dirty="0" err="1" smtClean="0">
                <a:solidFill>
                  <a:srgbClr val="FF0000"/>
                </a:solidFill>
              </a:rPr>
              <a:t>epoxylation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– trans addition, in the case of </a:t>
            </a:r>
            <a:r>
              <a:rPr lang="en-US" sz="2400" b="1" dirty="0" err="1" smtClean="0">
                <a:solidFill>
                  <a:srgbClr val="00B050"/>
                </a:solidFill>
              </a:rPr>
              <a:t>cyclohexene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epoxide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diaxial</a:t>
            </a:r>
            <a:r>
              <a:rPr lang="en-US" sz="2400" b="1" dirty="0" smtClean="0">
                <a:solidFill>
                  <a:srgbClr val="00B050"/>
                </a:solidFill>
              </a:rPr>
              <a:t> addition 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390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 . Define </a:t>
            </a:r>
            <a:r>
              <a:rPr lang="en-US" sz="2400" b="1" dirty="0" err="1" smtClean="0">
                <a:solidFill>
                  <a:srgbClr val="FF0000"/>
                </a:solidFill>
              </a:rPr>
              <a:t>michael</a:t>
            </a:r>
            <a:r>
              <a:rPr lang="en-US" sz="2400" b="1" dirty="0" smtClean="0">
                <a:solidFill>
                  <a:srgbClr val="FF0000"/>
                </a:solidFill>
              </a:rPr>
              <a:t> addition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Michael reaction</a:t>
            </a:r>
            <a:r>
              <a:rPr lang="en-US" sz="2400" dirty="0" smtClean="0">
                <a:solidFill>
                  <a:srgbClr val="00B050"/>
                </a:solidFill>
              </a:rPr>
              <a:t> (</a:t>
            </a:r>
            <a:r>
              <a:rPr lang="en-US" sz="2400" b="1" dirty="0" smtClean="0">
                <a:solidFill>
                  <a:srgbClr val="00B050"/>
                </a:solidFill>
              </a:rPr>
              <a:t>Michael addition</a:t>
            </a:r>
            <a:r>
              <a:rPr lang="en-US" sz="2400" dirty="0" smtClean="0">
                <a:solidFill>
                  <a:srgbClr val="00B050"/>
                </a:solidFill>
              </a:rPr>
              <a:t>): The </a:t>
            </a:r>
            <a:r>
              <a:rPr lang="en-US" sz="2400" b="1" dirty="0" smtClean="0">
                <a:solidFill>
                  <a:srgbClr val="00B050"/>
                </a:solidFill>
              </a:rPr>
              <a:t>conjugate addition</a:t>
            </a:r>
            <a:r>
              <a:rPr lang="en-US" sz="2400" dirty="0" smtClean="0">
                <a:solidFill>
                  <a:srgbClr val="00B050"/>
                </a:solidFill>
              </a:rPr>
              <a:t> of a </a:t>
            </a:r>
            <a:r>
              <a:rPr lang="en-US" sz="2400" dirty="0" err="1" smtClean="0">
                <a:solidFill>
                  <a:srgbClr val="00B050"/>
                </a:solidFill>
              </a:rPr>
              <a:t>carbanion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enolate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enamine</a:t>
            </a:r>
            <a:r>
              <a:rPr lang="en-US" sz="2400" dirty="0" smtClean="0">
                <a:solidFill>
                  <a:srgbClr val="00B050"/>
                </a:solidFill>
              </a:rPr>
              <a:t>, or other carbon </a:t>
            </a:r>
            <a:r>
              <a:rPr lang="en-US" sz="2400" dirty="0" err="1" smtClean="0">
                <a:solidFill>
                  <a:srgbClr val="00B050"/>
                </a:solidFill>
              </a:rPr>
              <a:t>nucleophile</a:t>
            </a:r>
            <a:r>
              <a:rPr lang="en-US" sz="2400" dirty="0" smtClean="0">
                <a:solidFill>
                  <a:srgbClr val="00B050"/>
                </a:solidFill>
              </a:rPr>
              <a:t> to the β-carbon of an </a:t>
            </a:r>
            <a:r>
              <a:rPr lang="en-US" sz="2400" dirty="0" err="1" smtClean="0">
                <a:solidFill>
                  <a:srgbClr val="00B050"/>
                </a:solidFill>
              </a:rPr>
              <a:t>enone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enol</a:t>
            </a:r>
            <a:r>
              <a:rPr lang="en-US" sz="2400" dirty="0" smtClean="0">
                <a:solidFill>
                  <a:srgbClr val="00B050"/>
                </a:solidFill>
              </a:rPr>
              <a:t>, or other α, β-unsaturated compound. This results in a new carbon-carbon bond at the β-carbon. The </a:t>
            </a:r>
            <a:r>
              <a:rPr lang="en-US" sz="2400" b="1" dirty="0" smtClean="0">
                <a:solidFill>
                  <a:srgbClr val="00B050"/>
                </a:solidFill>
              </a:rPr>
              <a:t>Michael reaction</a:t>
            </a:r>
            <a:r>
              <a:rPr lang="en-US" sz="2400" dirty="0" smtClean="0">
                <a:solidFill>
                  <a:srgbClr val="00B050"/>
                </a:solidFill>
              </a:rPr>
              <a:t> </a:t>
            </a:r>
            <a:r>
              <a:rPr lang="en-US" sz="2400" dirty="0" err="1" smtClean="0">
                <a:solidFill>
                  <a:srgbClr val="00B050"/>
                </a:solidFill>
              </a:rPr>
              <a:t>nucleophile</a:t>
            </a:r>
            <a:r>
              <a:rPr lang="en-US" sz="2400" dirty="0" smtClean="0">
                <a:solidFill>
                  <a:srgbClr val="00B050"/>
                </a:solidFill>
              </a:rPr>
              <a:t> is called the </a:t>
            </a:r>
            <a:r>
              <a:rPr lang="en-US" sz="2400" b="1" dirty="0" smtClean="0">
                <a:solidFill>
                  <a:srgbClr val="00B050"/>
                </a:solidFill>
              </a:rPr>
              <a:t>Michael</a:t>
            </a:r>
            <a:r>
              <a:rPr lang="en-US" sz="2400" dirty="0" smtClean="0">
                <a:solidFill>
                  <a:srgbClr val="00B050"/>
                </a:solidFill>
              </a:rPr>
              <a:t> donor.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 . Give any 2 </a:t>
            </a:r>
            <a:r>
              <a:rPr lang="en-US" sz="2400" b="1" dirty="0" smtClean="0">
                <a:solidFill>
                  <a:srgbClr val="FF0000"/>
                </a:solidFill>
              </a:rPr>
              <a:t>applications </a:t>
            </a:r>
            <a:r>
              <a:rPr 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sz="2400" b="1" dirty="0" err="1" smtClean="0">
                <a:solidFill>
                  <a:srgbClr val="FF0000"/>
                </a:solidFill>
              </a:rPr>
              <a:t>michael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addtion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</a:rPr>
              <a:t> The Michael addition method with high efficiency, simplicity and greenness has been the goal pursued by organic chemists. Herein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13 . 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efine </a:t>
            </a:r>
            <a:r>
              <a:rPr lang="en-US" sz="2400" b="1" dirty="0" smtClean="0">
                <a:solidFill>
                  <a:srgbClr val="FF0000"/>
                </a:solidFill>
              </a:rPr>
              <a:t>1,3-dipolar addition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066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1,3 dipolar addition is an addition between a organic </a:t>
            </a:r>
            <a:r>
              <a:rPr lang="en-US" sz="2400" dirty="0" err="1" smtClean="0">
                <a:solidFill>
                  <a:srgbClr val="00B050"/>
                </a:solidFill>
              </a:rPr>
              <a:t>azide</a:t>
            </a:r>
            <a:r>
              <a:rPr lang="en-US" sz="2400" dirty="0" smtClean="0">
                <a:solidFill>
                  <a:srgbClr val="00B050"/>
                </a:solidFill>
              </a:rPr>
              <a:t> and an </a:t>
            </a:r>
            <a:r>
              <a:rPr lang="en-US" sz="2400" dirty="0" err="1" smtClean="0">
                <a:solidFill>
                  <a:srgbClr val="00B050"/>
                </a:solidFill>
              </a:rPr>
              <a:t>alkyne</a:t>
            </a:r>
            <a:r>
              <a:rPr lang="en-US" sz="2400" dirty="0" smtClean="0">
                <a:solidFill>
                  <a:srgbClr val="00B050"/>
                </a:solidFill>
              </a:rPr>
              <a:t> to </a:t>
            </a:r>
            <a:r>
              <a:rPr lang="en-US" sz="2400" dirty="0" err="1" smtClean="0">
                <a:solidFill>
                  <a:srgbClr val="00B050"/>
                </a:solidFill>
              </a:rPr>
              <a:t>genarate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1,2,3-triazole.</a:t>
            </a:r>
          </a:p>
          <a:p>
            <a:r>
              <a:rPr lang="en-US" sz="2400" dirty="0" err="1" smtClean="0">
                <a:solidFill>
                  <a:srgbClr val="00B050"/>
                </a:solidFill>
              </a:rPr>
              <a:t>Diazo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alkanes</a:t>
            </a:r>
            <a:r>
              <a:rPr lang="en-US" sz="2400" dirty="0" smtClean="0">
                <a:solidFill>
                  <a:srgbClr val="00B050"/>
                </a:solidFill>
              </a:rPr>
              <a:t> , </a:t>
            </a:r>
            <a:r>
              <a:rPr lang="en-US" sz="2400" dirty="0" err="1" smtClean="0">
                <a:solidFill>
                  <a:srgbClr val="00B050"/>
                </a:solidFill>
              </a:rPr>
              <a:t>azyl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azide</a:t>
            </a:r>
            <a:r>
              <a:rPr lang="en-US" sz="2400" dirty="0" smtClean="0">
                <a:solidFill>
                  <a:srgbClr val="00B050"/>
                </a:solidFill>
              </a:rPr>
              <a:t> , </a:t>
            </a:r>
            <a:r>
              <a:rPr lang="en-US" sz="2400" dirty="0" err="1" smtClean="0">
                <a:solidFill>
                  <a:srgbClr val="00B050"/>
                </a:solidFill>
              </a:rPr>
              <a:t>osazone</a:t>
            </a:r>
            <a:r>
              <a:rPr lang="en-US" sz="2400" dirty="0" smtClean="0">
                <a:solidFill>
                  <a:srgbClr val="00B050"/>
                </a:solidFill>
              </a:rPr>
              <a:t> , </a:t>
            </a:r>
            <a:r>
              <a:rPr lang="en-US" sz="2400" dirty="0" err="1" smtClean="0">
                <a:solidFill>
                  <a:srgbClr val="00B050"/>
                </a:solidFill>
              </a:rPr>
              <a:t>azo</a:t>
            </a:r>
            <a:r>
              <a:rPr lang="en-US" sz="2400" dirty="0" smtClean="0">
                <a:solidFill>
                  <a:srgbClr val="00B050"/>
                </a:solidFill>
              </a:rPr>
              <a:t> oxy compound that undergo 1,3 dipolar addition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Addition  of a 1,3-dipolar compound </a:t>
            </a:r>
            <a:r>
              <a:rPr lang="en-US" sz="2400" smtClean="0">
                <a:solidFill>
                  <a:srgbClr val="00B050"/>
                </a:solidFill>
              </a:rPr>
              <a:t>to a </a:t>
            </a:r>
            <a:r>
              <a:rPr lang="en-US" sz="2400" dirty="0" smtClean="0">
                <a:solidFill>
                  <a:srgbClr val="00B050"/>
                </a:solidFill>
              </a:rPr>
              <a:t>double bond to form 5-membered hetero cyclic compound . This type of addition may be regarded as [2+3] </a:t>
            </a:r>
            <a:r>
              <a:rPr lang="en-US" sz="2400" dirty="0" err="1" smtClean="0">
                <a:solidFill>
                  <a:srgbClr val="00B050"/>
                </a:solidFill>
              </a:rPr>
              <a:t>cyclo</a:t>
            </a:r>
            <a:r>
              <a:rPr lang="en-US" sz="2400" dirty="0" smtClean="0">
                <a:solidFill>
                  <a:srgbClr val="00B050"/>
                </a:solidFill>
              </a:rPr>
              <a:t> addition .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09600" y="4572000"/>
          <a:ext cx="7391400" cy="1752600"/>
        </p:xfrm>
        <a:graphic>
          <a:graphicData uri="http://schemas.openxmlformats.org/presentationml/2006/ole">
            <p:oleObj spid="_x0000_s28674" name="CS ChemDraw Drawing" r:id="rId3" imgW="3108781" imgH="962816" progId="ChemDraw.Document.6.0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48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14 . Give any 2 </a:t>
            </a:r>
            <a:r>
              <a:rPr lang="en-US" sz="2400" b="1" dirty="0" smtClean="0">
                <a:solidFill>
                  <a:srgbClr val="FF0000"/>
                </a:solidFill>
              </a:rPr>
              <a:t>compounds </a:t>
            </a:r>
            <a:r>
              <a:rPr lang="en-US" sz="2400" b="1" dirty="0" smtClean="0">
                <a:solidFill>
                  <a:srgbClr val="FF0000"/>
                </a:solidFill>
              </a:rPr>
              <a:t>that undergo </a:t>
            </a:r>
            <a:r>
              <a:rPr lang="en-US" sz="2400" b="1" dirty="0" err="1" smtClean="0">
                <a:solidFill>
                  <a:srgbClr val="FF0000"/>
                </a:solidFill>
              </a:rPr>
              <a:t>micheal</a:t>
            </a:r>
            <a:r>
              <a:rPr lang="en-US" sz="2400" b="1" dirty="0" smtClean="0">
                <a:solidFill>
                  <a:srgbClr val="FF0000"/>
                </a:solidFill>
              </a:rPr>
              <a:t> addition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029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15 . What is </a:t>
            </a:r>
            <a:r>
              <a:rPr lang="en-US" sz="2400" b="1" dirty="0" err="1" smtClean="0">
                <a:solidFill>
                  <a:srgbClr val="FF0000"/>
                </a:solidFill>
              </a:rPr>
              <a:t>simon</a:t>
            </a:r>
            <a:r>
              <a:rPr lang="en-US" sz="2400" b="1" dirty="0" smtClean="0">
                <a:solidFill>
                  <a:srgbClr val="FF0000"/>
                </a:solidFill>
              </a:rPr>
              <a:t> smith reagent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81000" y="8382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Classical examples of the Michael reaction are the reaction between diethyl </a:t>
            </a:r>
            <a:r>
              <a:rPr lang="en-US" sz="2400" dirty="0" err="1" smtClean="0">
                <a:solidFill>
                  <a:srgbClr val="00B050"/>
                </a:solidFill>
              </a:rPr>
              <a:t>malonate</a:t>
            </a:r>
            <a:r>
              <a:rPr lang="en-US" sz="2400" dirty="0" smtClean="0">
                <a:solidFill>
                  <a:srgbClr val="00B050"/>
                </a:solidFill>
              </a:rPr>
              <a:t> (Michael donor) and diethyl </a:t>
            </a:r>
            <a:r>
              <a:rPr lang="en-US" sz="2400" dirty="0" err="1" smtClean="0">
                <a:solidFill>
                  <a:srgbClr val="00B050"/>
                </a:solidFill>
              </a:rPr>
              <a:t>fumarate</a:t>
            </a:r>
            <a:r>
              <a:rPr lang="en-US" sz="2400" dirty="0" smtClean="0">
                <a:solidFill>
                  <a:srgbClr val="00B050"/>
                </a:solidFill>
              </a:rPr>
              <a:t> (Michael acceptor), that of </a:t>
            </a:r>
            <a:r>
              <a:rPr lang="en-US" sz="2400" dirty="0" err="1" smtClean="0">
                <a:solidFill>
                  <a:srgbClr val="00B050"/>
                </a:solidFill>
              </a:rPr>
              <a:t>mesityl</a:t>
            </a:r>
            <a:r>
              <a:rPr lang="en-US" sz="2400" dirty="0" smtClean="0">
                <a:solidFill>
                  <a:srgbClr val="00B050"/>
                </a:solidFill>
              </a:rPr>
              <a:t> oxide and diethyl </a:t>
            </a:r>
            <a:r>
              <a:rPr lang="en-US" sz="2400" dirty="0" err="1" smtClean="0">
                <a:solidFill>
                  <a:srgbClr val="00B050"/>
                </a:solidFill>
              </a:rPr>
              <a:t>malonate</a:t>
            </a:r>
            <a:r>
              <a:rPr lang="en-US" sz="2400" dirty="0" smtClean="0">
                <a:solidFill>
                  <a:srgbClr val="00B050"/>
                </a:solidFill>
              </a:rPr>
              <a:t>, that of diethyl </a:t>
            </a:r>
            <a:r>
              <a:rPr lang="en-US" sz="2400" dirty="0" err="1" smtClean="0">
                <a:solidFill>
                  <a:srgbClr val="00B050"/>
                </a:solidFill>
              </a:rPr>
              <a:t>malonate</a:t>
            </a:r>
            <a:r>
              <a:rPr lang="en-US" sz="2400" dirty="0" smtClean="0">
                <a:solidFill>
                  <a:srgbClr val="00B050"/>
                </a:solidFill>
              </a:rPr>
              <a:t> and methyl </a:t>
            </a:r>
            <a:r>
              <a:rPr lang="en-US" sz="2400" dirty="0" err="1" smtClean="0">
                <a:solidFill>
                  <a:srgbClr val="00B050"/>
                </a:solidFill>
              </a:rPr>
              <a:t>crotonate</a:t>
            </a:r>
            <a:r>
              <a:rPr lang="en-US" sz="2400" dirty="0" smtClean="0">
                <a:solidFill>
                  <a:srgbClr val="00B050"/>
                </a:solidFill>
              </a:rPr>
              <a:t>, that of 2-nitropropane and methyl </a:t>
            </a:r>
            <a:r>
              <a:rPr lang="en-US" sz="2400" dirty="0" err="1" smtClean="0">
                <a:solidFill>
                  <a:srgbClr val="00B050"/>
                </a:solidFill>
              </a:rPr>
              <a:t>acrylate</a:t>
            </a:r>
            <a:r>
              <a:rPr lang="en-US" sz="2400" baseline="300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that of </a:t>
            </a:r>
            <a:r>
              <a:rPr lang="en-US" sz="2400" i="1" dirty="0" smtClean="0">
                <a:solidFill>
                  <a:srgbClr val="00B050"/>
                </a:solidFill>
              </a:rPr>
              <a:t>ethyl </a:t>
            </a:r>
            <a:r>
              <a:rPr lang="en-US" sz="2400" i="1" dirty="0" err="1" smtClean="0">
                <a:solidFill>
                  <a:srgbClr val="00B050"/>
                </a:solidFill>
              </a:rPr>
              <a:t>phenylcyanoacetate</a:t>
            </a:r>
            <a:r>
              <a:rPr lang="en-US" sz="2400" dirty="0" smtClean="0">
                <a:solidFill>
                  <a:srgbClr val="00B050"/>
                </a:solidFill>
              </a:rPr>
              <a:t> and </a:t>
            </a:r>
            <a:r>
              <a:rPr lang="en-US" sz="2400" dirty="0" err="1" smtClean="0">
                <a:solidFill>
                  <a:srgbClr val="00B050"/>
                </a:solidFill>
              </a:rPr>
              <a:t>acrylonitrile</a:t>
            </a:r>
            <a:r>
              <a:rPr lang="en-US" sz="2400" dirty="0" smtClean="0">
                <a:solidFill>
                  <a:srgbClr val="00B050"/>
                </a:solidFill>
              </a:rPr>
              <a:t> and that of </a:t>
            </a:r>
            <a:r>
              <a:rPr lang="en-US" sz="2400" dirty="0" err="1" smtClean="0">
                <a:solidFill>
                  <a:srgbClr val="00B050"/>
                </a:solidFill>
              </a:rPr>
              <a:t>nitropropane</a:t>
            </a:r>
            <a:r>
              <a:rPr lang="en-US" sz="2400" dirty="0" smtClean="0">
                <a:solidFill>
                  <a:srgbClr val="00B050"/>
                </a:solidFill>
              </a:rPr>
              <a:t> and methyl vinyl </a:t>
            </a:r>
            <a:r>
              <a:rPr lang="en-US" sz="2400" dirty="0" err="1" smtClean="0">
                <a:solidFill>
                  <a:srgbClr val="00B050"/>
                </a:solidFill>
              </a:rPr>
              <a:t>ketone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Di-</a:t>
            </a:r>
            <a:r>
              <a:rPr lang="en-US" sz="2400" b="1" dirty="0" err="1" smtClean="0">
                <a:solidFill>
                  <a:srgbClr val="00B050"/>
                </a:solidFill>
              </a:rPr>
              <a:t>iodo</a:t>
            </a:r>
            <a:r>
              <a:rPr lang="en-US" sz="2400" b="1" dirty="0" smtClean="0">
                <a:solidFill>
                  <a:srgbClr val="00B050"/>
                </a:solidFill>
              </a:rPr>
              <a:t> methane  in the presence of zinc –copper coupling ( Zn-Cu  ) </a:t>
            </a:r>
            <a:r>
              <a:rPr lang="en-US" sz="2400" b="1" dirty="0" smtClean="0">
                <a:solidFill>
                  <a:srgbClr val="00B050"/>
                </a:solidFill>
              </a:rPr>
              <a:t>,is </a:t>
            </a:r>
            <a:r>
              <a:rPr lang="en-US" sz="2400" b="1" dirty="0" err="1" smtClean="0">
                <a:solidFill>
                  <a:srgbClr val="00B050"/>
                </a:solidFill>
              </a:rPr>
              <a:t>simon</a:t>
            </a:r>
            <a:r>
              <a:rPr lang="en-US" sz="2400" b="1" dirty="0" smtClean="0">
                <a:solidFill>
                  <a:srgbClr val="00B050"/>
                </a:solidFill>
              </a:rPr>
              <a:t> smith reagent.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6C447A-F22D-4A74-8D00-5416229777A6}"/>
              </a:ext>
            </a:extLst>
          </p:cNvPr>
          <p:cNvSpPr txBox="1"/>
          <p:nvPr/>
        </p:nvSpPr>
        <p:spPr>
          <a:xfrm>
            <a:off x="533400" y="3429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B050"/>
                </a:solidFill>
              </a:rPr>
              <a:t>Malonic ester </a:t>
            </a:r>
            <a:r>
              <a:rPr lang="en-US" sz="2000" dirty="0" smtClean="0">
                <a:solidFill>
                  <a:srgbClr val="00B050"/>
                </a:solidFill>
              </a:rPr>
              <a:t>   </a:t>
            </a:r>
            <a:endParaRPr lang="en-US" sz="2000" dirty="0">
              <a:solidFill>
                <a:srgbClr val="00B050"/>
              </a:solidFill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rgbClr val="00B050"/>
                </a:solidFill>
                <a:latin typeface="arial" panose="020B0604020202020204" pitchFamily="34" charset="0"/>
              </a:rPr>
              <a:t>α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, </a:t>
            </a:r>
            <a:r>
              <a:rPr lang="el-GR" sz="2000" dirty="0">
                <a:solidFill>
                  <a:srgbClr val="00B050"/>
                </a:solidFill>
                <a:latin typeface="arial" panose="020B0604020202020204" pitchFamily="34" charset="0"/>
              </a:rPr>
              <a:t>β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unsaturated aldehyde , ketone , ester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B050"/>
                </a:solidFill>
              </a:rPr>
              <a:t>Ethyl eyanoacetate and ethylacetate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304800"/>
            <a:ext cx="8610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16 . Explain: </a:t>
            </a:r>
            <a:r>
              <a:rPr lang="en-US" sz="2400" b="1" dirty="0" err="1" smtClean="0">
                <a:solidFill>
                  <a:srgbClr val="FF0000"/>
                </a:solidFill>
              </a:rPr>
              <a:t>anchimeric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assistants  </a:t>
            </a:r>
            <a:r>
              <a:rPr lang="en-US" sz="2400" b="1" dirty="0" smtClean="0">
                <a:solidFill>
                  <a:srgbClr val="FF0000"/>
                </a:solidFill>
              </a:rPr>
              <a:t>in the </a:t>
            </a:r>
            <a:r>
              <a:rPr lang="en-US" sz="2400" b="1" dirty="0" err="1" smtClean="0">
                <a:solidFill>
                  <a:srgbClr val="FF0000"/>
                </a:solidFill>
              </a:rPr>
              <a:t>acetolysis</a:t>
            </a:r>
            <a:r>
              <a:rPr lang="en-US" sz="2400" b="1" dirty="0" smtClean="0">
                <a:solidFill>
                  <a:srgbClr val="FF0000"/>
                </a:solidFill>
              </a:rPr>
              <a:t> of </a:t>
            </a:r>
            <a:r>
              <a:rPr lang="en-US" sz="2400" b="1" dirty="0" err="1" smtClean="0">
                <a:solidFill>
                  <a:srgbClr val="FF0000"/>
                </a:solidFill>
              </a:rPr>
              <a:t>cis</a:t>
            </a:r>
            <a:r>
              <a:rPr lang="en-US" sz="2400" b="1" dirty="0" smtClean="0">
                <a:solidFill>
                  <a:srgbClr val="FF0000"/>
                </a:solidFill>
              </a:rPr>
              <a:t> and trans </a:t>
            </a:r>
            <a:r>
              <a:rPr lang="en-US" sz="2400" b="1" dirty="0" err="1" smtClean="0">
                <a:solidFill>
                  <a:srgbClr val="FF0000"/>
                </a:solidFill>
              </a:rPr>
              <a:t>proxides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2667000"/>
          <a:ext cx="8610600" cy="3581400"/>
        </p:xfrm>
        <a:graphic>
          <a:graphicData uri="http://schemas.openxmlformats.org/presentationml/2006/ole">
            <p:oleObj spid="_x0000_s30722" name="CS ChemDraw Drawing" r:id="rId3" imgW="5978392" imgH="2939188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295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Helogen</a:t>
            </a:r>
            <a:r>
              <a:rPr lang="en-US" sz="2400" dirty="0" smtClean="0">
                <a:solidFill>
                  <a:srgbClr val="00B050"/>
                </a:solidFill>
              </a:rPr>
              <a:t> atoms can form cyclic ions to offer </a:t>
            </a:r>
            <a:r>
              <a:rPr lang="en-US" sz="2400" dirty="0" err="1" smtClean="0">
                <a:solidFill>
                  <a:srgbClr val="00B050"/>
                </a:solidFill>
              </a:rPr>
              <a:t>anchimeric</a:t>
            </a:r>
            <a:r>
              <a:rPr lang="en-US" sz="2400" dirty="0" smtClean="0">
                <a:solidFill>
                  <a:srgbClr val="00B050"/>
                </a:solidFill>
              </a:rPr>
              <a:t> assistance in the </a:t>
            </a:r>
            <a:r>
              <a:rPr lang="en-US" sz="2400" dirty="0" err="1" smtClean="0">
                <a:solidFill>
                  <a:srgbClr val="00B050"/>
                </a:solidFill>
              </a:rPr>
              <a:t>acetolysis</a:t>
            </a:r>
            <a:r>
              <a:rPr lang="en-US" sz="2400" dirty="0" smtClean="0">
                <a:solidFill>
                  <a:srgbClr val="00B050"/>
                </a:solidFill>
              </a:rPr>
              <a:t> of  </a:t>
            </a:r>
            <a:r>
              <a:rPr lang="en-US" sz="2400" dirty="0" err="1" smtClean="0">
                <a:solidFill>
                  <a:srgbClr val="00B050"/>
                </a:solidFill>
              </a:rPr>
              <a:t>cis</a:t>
            </a:r>
            <a:r>
              <a:rPr lang="en-US" sz="2400" dirty="0" smtClean="0">
                <a:solidFill>
                  <a:srgbClr val="00B050"/>
                </a:solidFill>
              </a:rPr>
              <a:t>  &amp; trans -2- </a:t>
            </a:r>
            <a:r>
              <a:rPr lang="en-US" sz="2400" dirty="0" err="1" smtClean="0">
                <a:solidFill>
                  <a:srgbClr val="00B050"/>
                </a:solidFill>
              </a:rPr>
              <a:t>helogeno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cyclohexyl</a:t>
            </a:r>
            <a:r>
              <a:rPr lang="en-US" sz="2400" dirty="0" smtClean="0">
                <a:solidFill>
                  <a:srgbClr val="00B050"/>
                </a:solidFill>
              </a:rPr>
              <a:t> - </a:t>
            </a:r>
            <a:r>
              <a:rPr lang="en-US" sz="2400" dirty="0" err="1" smtClean="0">
                <a:solidFill>
                  <a:srgbClr val="00B050"/>
                </a:solidFill>
              </a:rPr>
              <a:t>brosylatco</a:t>
            </a:r>
            <a:r>
              <a:rPr lang="en-US" sz="2400" dirty="0" smtClean="0">
                <a:solidFill>
                  <a:srgbClr val="00B050"/>
                </a:solidFill>
              </a:rPr>
              <a:t> (1&amp;2)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31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17. Write the  product of the </a:t>
            </a:r>
            <a:r>
              <a:rPr lang="en-US" sz="2800" b="1" dirty="0" err="1" smtClean="0">
                <a:solidFill>
                  <a:srgbClr val="FF0000"/>
                </a:solidFill>
              </a:rPr>
              <a:t>mannich</a:t>
            </a:r>
            <a:r>
              <a:rPr lang="en-US" sz="2800" b="1" dirty="0" smtClean="0">
                <a:solidFill>
                  <a:srgbClr val="FF0000"/>
                </a:solidFill>
              </a:rPr>
              <a:t> reaction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09600" y="1295400"/>
          <a:ext cx="7315200" cy="3706812"/>
        </p:xfrm>
        <a:graphic>
          <a:graphicData uri="http://schemas.openxmlformats.org/presentationml/2006/ole">
            <p:oleObj spid="_x0000_s35844" name="CS ChemDraw Drawing" r:id="rId3" imgW="5461735" imgH="2840666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653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18. Identify the product of the following reactions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09600" y="990600"/>
          <a:ext cx="8077200" cy="3352800"/>
        </p:xfrm>
        <a:graphic>
          <a:graphicData uri="http://schemas.openxmlformats.org/presentationml/2006/ole">
            <p:oleObj spid="_x0000_s36866" name="CS ChemDraw Drawing" r:id="rId3" imgW="5452472" imgH="2439809" progId="ChemDraw.Document.6.0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1430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685800" y="4495800"/>
          <a:ext cx="7391400" cy="1905000"/>
        </p:xfrm>
        <a:graphic>
          <a:graphicData uri="http://schemas.openxmlformats.org/presentationml/2006/ole">
            <p:oleObj spid="_x0000_s36867" name="CS ChemDraw Drawing" r:id="rId4" imgW="3026250" imgH="1459657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7244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(ii)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962400"/>
            <a:ext cx="178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Tri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propyl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borane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616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19.Give the products of the following reactions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838200" y="1066800"/>
          <a:ext cx="7620000" cy="2438400"/>
        </p:xfrm>
        <a:graphic>
          <a:graphicData uri="http://schemas.openxmlformats.org/presentationml/2006/ole">
            <p:oleObj spid="_x0000_s37891" name="CS ChemDraw Drawing" r:id="rId3" imgW="6158190" imgH="1526467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0668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066800" y="4114800"/>
          <a:ext cx="6858000" cy="1524000"/>
        </p:xfrm>
        <a:graphic>
          <a:graphicData uri="http://schemas.openxmlformats.org/presentationml/2006/ole">
            <p:oleObj spid="_x0000_s37892" name="CS ChemDraw Drawing" r:id="rId4" imgW="4926552" imgH="759851" progId="ChemDraw.Document.6.0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800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(ii)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62000" y="1066800"/>
          <a:ext cx="8077200" cy="2209800"/>
        </p:xfrm>
        <a:graphic>
          <a:graphicData uri="http://schemas.openxmlformats.org/presentationml/2006/ole">
            <p:oleObj spid="_x0000_s38914" name="CS ChemDraw Drawing" r:id="rId3" imgW="5057927" imgH="1079943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828800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(III)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42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 . What is 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 smtClean="0">
                <a:solidFill>
                  <a:srgbClr val="FF0000"/>
                </a:solidFill>
              </a:rPr>
              <a:t>lectrophilic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Addtion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 organic </a:t>
            </a:r>
            <a:r>
              <a:rPr lang="en-US" sz="2400" dirty="0" smtClean="0">
                <a:solidFill>
                  <a:srgbClr val="00B050"/>
                </a:solidFill>
              </a:rPr>
              <a:t>chemistry, </a:t>
            </a:r>
            <a:r>
              <a:rPr lang="en-US" sz="2400" dirty="0">
                <a:solidFill>
                  <a:srgbClr val="00B050"/>
                </a:solidFill>
              </a:rPr>
              <a:t>an </a:t>
            </a:r>
            <a:r>
              <a:rPr lang="en-US" sz="2400" b="1" dirty="0" err="1">
                <a:solidFill>
                  <a:srgbClr val="00B050"/>
                </a:solidFill>
              </a:rPr>
              <a:t>electrophilic</a:t>
            </a:r>
            <a:r>
              <a:rPr lang="en-US" sz="2400" b="1" dirty="0">
                <a:solidFill>
                  <a:srgbClr val="00B050"/>
                </a:solidFill>
              </a:rPr>
              <a:t> addition</a:t>
            </a:r>
            <a:r>
              <a:rPr lang="en-US" sz="2400" dirty="0">
                <a:solidFill>
                  <a:srgbClr val="00B050"/>
                </a:solidFill>
              </a:rPr>
              <a:t> reaction is an addition </a:t>
            </a:r>
            <a:r>
              <a:rPr lang="en-US" sz="2400" dirty="0" smtClean="0">
                <a:solidFill>
                  <a:srgbClr val="00B050"/>
                </a:solidFill>
              </a:rPr>
              <a:t>reaction</a:t>
            </a:r>
            <a:r>
              <a:rPr lang="en-US" sz="2400" dirty="0">
                <a:solidFill>
                  <a:srgbClr val="00B050"/>
                </a:solidFill>
              </a:rPr>
              <a:t> where a </a:t>
            </a:r>
            <a:r>
              <a:rPr lang="en-US" sz="2400" dirty="0" smtClean="0">
                <a:solidFill>
                  <a:srgbClr val="00B050"/>
                </a:solidFill>
              </a:rPr>
              <a:t>chemical </a:t>
            </a:r>
            <a:r>
              <a:rPr lang="en-US" sz="2400" dirty="0">
                <a:solidFill>
                  <a:srgbClr val="00B050"/>
                </a:solidFill>
              </a:rPr>
              <a:t>compound containing a double or triple bond has a π bond broken, with the formation of two new σ </a:t>
            </a:r>
            <a:r>
              <a:rPr lang="en-US" sz="2400" dirty="0" smtClean="0">
                <a:solidFill>
                  <a:srgbClr val="00B050"/>
                </a:solidFill>
              </a:rPr>
              <a:t>bonds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Eg</a:t>
            </a:r>
            <a:r>
              <a:rPr lang="en-US" sz="2400" dirty="0" smtClean="0">
                <a:solidFill>
                  <a:srgbClr val="00B050"/>
                </a:solidFill>
              </a:rPr>
              <a:t>.       Hydrogen chloride adds to </a:t>
            </a:r>
            <a:r>
              <a:rPr lang="en-US" sz="2400" dirty="0" err="1" smtClean="0">
                <a:solidFill>
                  <a:srgbClr val="00B050"/>
                </a:solidFill>
              </a:rPr>
              <a:t>ethene</a:t>
            </a:r>
            <a:r>
              <a:rPr lang="en-US" sz="2400" dirty="0" smtClean="0">
                <a:solidFill>
                  <a:srgbClr val="00B050"/>
                </a:solidFill>
              </a:rPr>
              <a:t> to make                </a:t>
            </a:r>
            <a:r>
              <a:rPr lang="en-US" sz="2400" dirty="0" err="1" smtClean="0">
                <a:solidFill>
                  <a:srgbClr val="00B050"/>
                </a:solidFill>
              </a:rPr>
              <a:t>chloroethane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kavi\Downloads\500px-ElectrophilicAdditionmechanis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70104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581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20.Complete the following reactions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85800" y="914400"/>
          <a:ext cx="8229600" cy="5943600"/>
        </p:xfrm>
        <a:graphic>
          <a:graphicData uri="http://schemas.openxmlformats.org/presentationml/2006/ole">
            <p:oleObj spid="_x0000_s39938" name="CS ChemDraw Drawing" r:id="rId3" imgW="5995235" imgH="6351539" progId="ChemDraw.Document.6.0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4478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114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ownload Thank You For Listening Clipart - Powerpoint Presentation  Animation Thank You PNG Image with No Background - PNGke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" y="762000"/>
            <a:ext cx="9138304" cy="56102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728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 . What is stereo specific and stereo selective reactions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</a:t>
            </a:r>
            <a:r>
              <a:rPr lang="en-US" sz="2400" dirty="0" smtClean="0">
                <a:solidFill>
                  <a:srgbClr val="00B050"/>
                </a:solidFill>
              </a:rPr>
              <a:t>stereo specific </a:t>
            </a:r>
            <a:r>
              <a:rPr lang="en-US" sz="2400" dirty="0">
                <a:solidFill>
                  <a:srgbClr val="00B050"/>
                </a:solidFill>
              </a:rPr>
              <a:t>reaction is one which, when carried out with </a:t>
            </a:r>
            <a:r>
              <a:rPr lang="en-US" sz="2400" dirty="0" smtClean="0">
                <a:solidFill>
                  <a:srgbClr val="00B050"/>
                </a:solidFill>
              </a:rPr>
              <a:t>stereo isomeric </a:t>
            </a:r>
            <a:r>
              <a:rPr lang="en-US" sz="2400" dirty="0">
                <a:solidFill>
                  <a:srgbClr val="00B050"/>
                </a:solidFill>
              </a:rPr>
              <a:t>starting materials, gives a product from one reactant that is a stereoisomer of the product from the other. </a:t>
            </a:r>
            <a:r>
              <a:rPr lang="en-US" sz="2400" dirty="0" smtClean="0">
                <a:solidFill>
                  <a:srgbClr val="00B050"/>
                </a:solidFill>
              </a:rPr>
              <a:t>'Stereo specific</a:t>
            </a:r>
            <a:r>
              <a:rPr lang="en-US" sz="2400" dirty="0">
                <a:solidFill>
                  <a:srgbClr val="00B050"/>
                </a:solidFill>
              </a:rPr>
              <a:t>' relates to the</a:t>
            </a:r>
            <a:r>
              <a:rPr lang="en-US" sz="2400" b="1" i="1" dirty="0">
                <a:solidFill>
                  <a:srgbClr val="00B050"/>
                </a:solidFill>
              </a:rPr>
              <a:t> mechanism</a:t>
            </a:r>
            <a:r>
              <a:rPr lang="en-US" sz="2400" dirty="0">
                <a:solidFill>
                  <a:srgbClr val="00B050"/>
                </a:solidFill>
              </a:rPr>
              <a:t> of a reaction, the best-known example being the </a:t>
            </a:r>
            <a:r>
              <a:rPr lang="en-US" sz="2400" b="1" dirty="0">
                <a:solidFill>
                  <a:srgbClr val="00B050"/>
                </a:solidFill>
              </a:rPr>
              <a:t>SN2 reaction</a:t>
            </a:r>
            <a:r>
              <a:rPr lang="en-US" sz="2400" dirty="0">
                <a:solidFill>
                  <a:srgbClr val="00B050"/>
                </a:solidFill>
              </a:rPr>
              <a:t>, which </a:t>
            </a:r>
            <a:r>
              <a:rPr lang="en-US" sz="2400" i="1" dirty="0">
                <a:solidFill>
                  <a:srgbClr val="00B050"/>
                </a:solidFill>
              </a:rPr>
              <a:t>always</a:t>
            </a:r>
            <a:r>
              <a:rPr lang="en-US" sz="2400" dirty="0">
                <a:solidFill>
                  <a:srgbClr val="00B050"/>
                </a:solidFill>
              </a:rPr>
              <a:t> proceeds with inversion of stereochemistry at the reacting centre.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27381"/>
            <a:ext cx="7162800" cy="255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</a:t>
            </a:r>
            <a:r>
              <a:rPr lang="en-US" sz="2400" dirty="0" smtClean="0">
                <a:solidFill>
                  <a:srgbClr val="00B050"/>
                </a:solidFill>
              </a:rPr>
              <a:t>stereo selective </a:t>
            </a:r>
            <a:r>
              <a:rPr lang="en-US" sz="2400" dirty="0">
                <a:solidFill>
                  <a:srgbClr val="00B050"/>
                </a:solidFill>
              </a:rPr>
              <a:t>process is one in which one stereoisomer predominates over another when two or more may be formed. If the products are </a:t>
            </a:r>
            <a:r>
              <a:rPr lang="en-US" sz="2400" dirty="0" err="1">
                <a:solidFill>
                  <a:srgbClr val="00B050"/>
                </a:solidFill>
              </a:rPr>
              <a:t>E</a:t>
            </a:r>
            <a:r>
              <a:rPr lang="en-US" sz="2400" dirty="0" err="1" smtClean="0">
                <a:solidFill>
                  <a:srgbClr val="00B050"/>
                </a:solidFill>
              </a:rPr>
              <a:t>nantiomers</a:t>
            </a:r>
            <a:r>
              <a:rPr lang="en-US" sz="2400" dirty="0" smtClean="0">
                <a:solidFill>
                  <a:srgbClr val="00B050"/>
                </a:solidFill>
              </a:rPr>
              <a:t> , </a:t>
            </a:r>
            <a:r>
              <a:rPr lang="en-US" sz="2400" dirty="0">
                <a:solidFill>
                  <a:srgbClr val="00B050"/>
                </a:solidFill>
              </a:rPr>
              <a:t>the reaction is </a:t>
            </a:r>
            <a:r>
              <a:rPr lang="en-US" sz="2400" b="1" i="1" dirty="0" err="1" smtClean="0">
                <a:solidFill>
                  <a:srgbClr val="00B050"/>
                </a:solidFill>
              </a:rPr>
              <a:t>enantio</a:t>
            </a:r>
            <a:r>
              <a:rPr lang="en-US" sz="2400" b="1" i="1" dirty="0" smtClean="0">
                <a:solidFill>
                  <a:srgbClr val="00B050"/>
                </a:solidFill>
              </a:rPr>
              <a:t> selective</a:t>
            </a:r>
            <a:r>
              <a:rPr lang="en-US" sz="2400" dirty="0">
                <a:solidFill>
                  <a:srgbClr val="00B050"/>
                </a:solidFill>
              </a:rPr>
              <a:t>; if they are </a:t>
            </a:r>
            <a:r>
              <a:rPr lang="en-US" sz="2400" dirty="0" err="1" smtClean="0">
                <a:solidFill>
                  <a:srgbClr val="00B050"/>
                </a:solidFill>
              </a:rPr>
              <a:t>diastereo</a:t>
            </a:r>
            <a:r>
              <a:rPr lang="en-US" sz="2400" dirty="0" smtClean="0">
                <a:solidFill>
                  <a:srgbClr val="00B050"/>
                </a:solidFill>
              </a:rPr>
              <a:t> isomers</a:t>
            </a:r>
            <a:r>
              <a:rPr lang="en-US" sz="2400" dirty="0">
                <a:solidFill>
                  <a:srgbClr val="00B050"/>
                </a:solidFill>
              </a:rPr>
              <a:t>, the reaction is </a:t>
            </a:r>
            <a:r>
              <a:rPr lang="en-US" sz="2400" b="1" i="1" dirty="0" err="1" smtClean="0">
                <a:solidFill>
                  <a:srgbClr val="00B050"/>
                </a:solidFill>
              </a:rPr>
              <a:t>diastereo</a:t>
            </a:r>
            <a:r>
              <a:rPr lang="en-US" sz="2400" b="1" i="1" dirty="0" smtClean="0">
                <a:solidFill>
                  <a:srgbClr val="00B050"/>
                </a:solidFill>
              </a:rPr>
              <a:t> selective</a:t>
            </a:r>
            <a:r>
              <a:rPr lang="en-US" sz="2400" dirty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rgbClr val="00B050"/>
                </a:solidFill>
              </a:rPr>
              <a:t>Stereo selectivity </a:t>
            </a:r>
            <a:r>
              <a:rPr lang="en-US" sz="2400" dirty="0">
                <a:solidFill>
                  <a:srgbClr val="00B050"/>
                </a:solidFill>
              </a:rPr>
              <a:t>is dominated by the </a:t>
            </a:r>
            <a:r>
              <a:rPr lang="en-US" sz="2400" b="1" i="1" dirty="0">
                <a:solidFill>
                  <a:srgbClr val="00B050"/>
                </a:solidFill>
              </a:rPr>
              <a:t>structural features</a:t>
            </a:r>
            <a:r>
              <a:rPr lang="en-US" sz="2400" dirty="0">
                <a:solidFill>
                  <a:srgbClr val="00B050"/>
                </a:solidFill>
              </a:rPr>
              <a:t> of the reactants.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815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16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 . What is </a:t>
            </a:r>
            <a:r>
              <a:rPr lang="en-US" sz="2400" b="1" dirty="0" err="1" smtClean="0">
                <a:solidFill>
                  <a:srgbClr val="FF0000"/>
                </a:solidFill>
              </a:rPr>
              <a:t>necleophilic</a:t>
            </a:r>
            <a:r>
              <a:rPr lang="en-US" sz="2400" b="1" dirty="0" smtClean="0">
                <a:solidFill>
                  <a:srgbClr val="FF0000"/>
                </a:solidFill>
              </a:rPr>
              <a:t> addition and examples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In organic chemistry, a </a:t>
            </a:r>
            <a:r>
              <a:rPr lang="en-US" sz="2400" b="1" dirty="0" err="1" smtClean="0">
                <a:solidFill>
                  <a:srgbClr val="00B050"/>
                </a:solidFill>
              </a:rPr>
              <a:t>nucleophilic</a:t>
            </a:r>
            <a:r>
              <a:rPr lang="en-US" sz="2400" b="1" dirty="0" smtClean="0">
                <a:solidFill>
                  <a:srgbClr val="00B050"/>
                </a:solidFill>
              </a:rPr>
              <a:t> addition reaction</a:t>
            </a:r>
            <a:r>
              <a:rPr lang="en-US" sz="2400" dirty="0" smtClean="0">
                <a:solidFill>
                  <a:srgbClr val="00B050"/>
                </a:solidFill>
              </a:rPr>
              <a:t> is an </a:t>
            </a:r>
            <a:r>
              <a:rPr lang="en-US" sz="2400" b="1" dirty="0" smtClean="0">
                <a:solidFill>
                  <a:srgbClr val="00B050"/>
                </a:solidFill>
              </a:rPr>
              <a:t>addition reaction</a:t>
            </a:r>
            <a:r>
              <a:rPr lang="en-US" sz="2400" dirty="0" smtClean="0">
                <a:solidFill>
                  <a:srgbClr val="00B050"/>
                </a:solidFill>
              </a:rPr>
              <a:t> where a chemical compound with an electro </a:t>
            </a:r>
            <a:r>
              <a:rPr lang="en-US" sz="2400" dirty="0" err="1" smtClean="0">
                <a:solidFill>
                  <a:srgbClr val="00B050"/>
                </a:solidFill>
              </a:rPr>
              <a:t>philic</a:t>
            </a:r>
            <a:r>
              <a:rPr lang="en-US" sz="2400" dirty="0" smtClean="0">
                <a:solidFill>
                  <a:srgbClr val="00B050"/>
                </a:solidFill>
              </a:rPr>
              <a:t> double or triple bond </a:t>
            </a:r>
            <a:r>
              <a:rPr lang="en-US" sz="2400" b="1" dirty="0" smtClean="0">
                <a:solidFill>
                  <a:srgbClr val="00B050"/>
                </a:solidFill>
              </a:rPr>
              <a:t>reacts</a:t>
            </a:r>
            <a:r>
              <a:rPr lang="en-US" sz="2400" dirty="0" smtClean="0">
                <a:solidFill>
                  <a:srgbClr val="00B050"/>
                </a:solidFill>
              </a:rPr>
              <a:t> with a </a:t>
            </a:r>
            <a:r>
              <a:rPr lang="en-US" sz="2400" b="1" dirty="0" err="1" smtClean="0">
                <a:solidFill>
                  <a:srgbClr val="00B050"/>
                </a:solidFill>
              </a:rPr>
              <a:t>nucleophile</a:t>
            </a:r>
            <a:r>
              <a:rPr lang="en-US" sz="2400" dirty="0" smtClean="0">
                <a:solidFill>
                  <a:srgbClr val="00B050"/>
                </a:solidFill>
              </a:rPr>
              <a:t>, such that the double or triple bond is broken.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Eg</a:t>
            </a:r>
            <a:r>
              <a:rPr lang="en-US" sz="2400" dirty="0" smtClean="0">
                <a:solidFill>
                  <a:srgbClr val="00B050"/>
                </a:solidFill>
              </a:rPr>
              <a:t>.        </a:t>
            </a:r>
            <a:r>
              <a:rPr lang="en-US" sz="2400" b="1" dirty="0" smtClean="0">
                <a:solidFill>
                  <a:srgbClr val="00B050"/>
                </a:solidFill>
              </a:rPr>
              <a:t>Addition</a:t>
            </a:r>
            <a:r>
              <a:rPr lang="en-US" sz="2400" dirty="0">
                <a:solidFill>
                  <a:srgbClr val="00B050"/>
                </a:solidFill>
              </a:rPr>
              <a:t> of water and acetic acid to acetylene are </a:t>
            </a:r>
            <a:r>
              <a:rPr lang="en-US" sz="2400" b="1" dirty="0">
                <a:solidFill>
                  <a:srgbClr val="00B050"/>
                </a:solidFill>
              </a:rPr>
              <a:t>examples</a:t>
            </a:r>
            <a:r>
              <a:rPr lang="en-US" sz="2400" dirty="0">
                <a:solidFill>
                  <a:srgbClr val="00B050"/>
                </a:solidFill>
              </a:rPr>
              <a:t> of </a:t>
            </a:r>
            <a:r>
              <a:rPr lang="en-US" sz="2400" b="1" dirty="0" err="1">
                <a:solidFill>
                  <a:srgbClr val="00B050"/>
                </a:solidFill>
              </a:rPr>
              <a:t>nucleophilic</a:t>
            </a:r>
            <a:r>
              <a:rPr lang="en-US" sz="2400" b="1" dirty="0">
                <a:solidFill>
                  <a:srgbClr val="00B050"/>
                </a:solidFill>
              </a:rPr>
              <a:t> addition reactions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Eg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r>
              <a:rPr lang="en-US" sz="2400" dirty="0">
                <a:solidFill>
                  <a:srgbClr val="00B050"/>
                </a:solidFill>
              </a:rPr>
              <a:t/>
            </a:r>
            <a:br>
              <a:rPr lang="en-US" sz="2400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7010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603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 . What Is </a:t>
            </a:r>
            <a:r>
              <a:rPr lang="en-US" sz="2400" b="1" dirty="0" err="1" smtClean="0">
                <a:solidFill>
                  <a:srgbClr val="FF0000"/>
                </a:solidFill>
              </a:rPr>
              <a:t>Neighbouring</a:t>
            </a:r>
            <a:r>
              <a:rPr lang="en-US" sz="2400" b="1" dirty="0" smtClean="0">
                <a:solidFill>
                  <a:srgbClr val="FF0000"/>
                </a:solidFill>
              </a:rPr>
              <a:t>  Group Participation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87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In </a:t>
            </a:r>
            <a:r>
              <a:rPr lang="en-US" sz="2400" dirty="0" err="1" smtClean="0">
                <a:solidFill>
                  <a:srgbClr val="00B050"/>
                </a:solidFill>
              </a:rPr>
              <a:t>neighbouring</a:t>
            </a:r>
            <a:r>
              <a:rPr lang="en-US" sz="2400" dirty="0" smtClean="0">
                <a:solidFill>
                  <a:srgbClr val="00B050"/>
                </a:solidFill>
              </a:rPr>
              <a:t> group participation over all stereo chemical change results in retention of configuration , since double inversion occurs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10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 . Give the stereochemistry of </a:t>
            </a:r>
            <a:r>
              <a:rPr lang="en-US" sz="2400" b="1" dirty="0" err="1" smtClean="0">
                <a:solidFill>
                  <a:srgbClr val="FF0000"/>
                </a:solidFill>
              </a:rPr>
              <a:t>neighbouring</a:t>
            </a:r>
            <a:r>
              <a:rPr lang="en-US" sz="2400" b="1" dirty="0" smtClean="0">
                <a:solidFill>
                  <a:srgbClr val="FF0000"/>
                </a:solidFill>
              </a:rPr>
              <a:t> group participation of the product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 group which is attached to the carbon atom , adjacent to the carbon, where </a:t>
            </a:r>
            <a:r>
              <a:rPr lang="en-US" sz="2400" dirty="0" err="1" smtClean="0">
                <a:solidFill>
                  <a:srgbClr val="00B050"/>
                </a:solidFill>
              </a:rPr>
              <a:t>nucleophilic</a:t>
            </a:r>
            <a:r>
              <a:rPr lang="en-US" sz="2400" dirty="0" smtClean="0">
                <a:solidFill>
                  <a:srgbClr val="00B050"/>
                </a:solidFill>
              </a:rPr>
              <a:t> substitution is taking place, may become bonded or </a:t>
            </a:r>
            <a:r>
              <a:rPr lang="en-US" sz="2400" dirty="0" err="1" smtClean="0">
                <a:solidFill>
                  <a:srgbClr val="00B050"/>
                </a:solidFill>
              </a:rPr>
              <a:t>portially</a:t>
            </a:r>
            <a:r>
              <a:rPr lang="en-US" sz="2400" dirty="0" smtClean="0">
                <a:solidFill>
                  <a:srgbClr val="00B050"/>
                </a:solidFill>
              </a:rPr>
              <a:t> bonded on the reaction centre to form a non-classical or bridged </a:t>
            </a:r>
            <a:r>
              <a:rPr lang="en-US" sz="2400" dirty="0" err="1" smtClean="0">
                <a:solidFill>
                  <a:srgbClr val="00B050"/>
                </a:solidFill>
              </a:rPr>
              <a:t>carbonium</a:t>
            </a:r>
            <a:r>
              <a:rPr lang="en-US" sz="2400" dirty="0" smtClean="0">
                <a:solidFill>
                  <a:srgbClr val="00B050"/>
                </a:solidFill>
              </a:rPr>
              <a:t> ion such a participation is called the </a:t>
            </a:r>
            <a:r>
              <a:rPr lang="en-US" sz="2400" dirty="0" err="1" smtClean="0">
                <a:solidFill>
                  <a:srgbClr val="00B050"/>
                </a:solidFill>
              </a:rPr>
              <a:t>neighbouring</a:t>
            </a:r>
            <a:r>
              <a:rPr lang="en-US" sz="2400" dirty="0" smtClean="0">
                <a:solidFill>
                  <a:srgbClr val="00B050"/>
                </a:solidFill>
              </a:rPr>
              <a:t> group </a:t>
            </a:r>
            <a:r>
              <a:rPr lang="en-US" sz="2400" dirty="0" err="1" smtClean="0">
                <a:solidFill>
                  <a:srgbClr val="00B050"/>
                </a:solidFill>
              </a:rPr>
              <a:t>partipation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62000" y="2895600"/>
          <a:ext cx="7772400" cy="2971800"/>
        </p:xfrm>
        <a:graphic>
          <a:graphicData uri="http://schemas.openxmlformats.org/presentationml/2006/ole">
            <p:oleObj spid="_x0000_s1028" name="CS ChemDraw Drawing" r:id="rId3" imgW="5110982" imgH="2707470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42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ß –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chloro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-ethyl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sulphide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When neighboring group participation is in operation it is normal for the reaction rate to be increased . It is also possible for the stereochemistry of the reaction to be abnormal when compared with a normal reaction 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 </a:t>
            </a:r>
            <a:r>
              <a:rPr lang="en-US" sz="2400" b="1" dirty="0" smtClean="0">
                <a:solidFill>
                  <a:srgbClr val="FF0000"/>
                </a:solidFill>
              </a:rPr>
              <a:t>. In the reaction of </a:t>
            </a:r>
            <a:r>
              <a:rPr lang="en-US" sz="2400" b="1" dirty="0" smtClean="0">
                <a:solidFill>
                  <a:srgbClr val="FF0000"/>
                </a:solidFill>
              </a:rPr>
              <a:t>Hydroxylation </a:t>
            </a:r>
            <a:r>
              <a:rPr 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epoxide</a:t>
            </a:r>
            <a:r>
              <a:rPr lang="en-US" sz="2400" b="1" dirty="0" smtClean="0">
                <a:solidFill>
                  <a:srgbClr val="FF0000"/>
                </a:solidFill>
              </a:rPr>
              <a:t> in </a:t>
            </a:r>
            <a:r>
              <a:rPr lang="en-US" sz="2400" b="1" dirty="0" err="1" smtClean="0">
                <a:solidFill>
                  <a:srgbClr val="FF0000"/>
                </a:solidFill>
              </a:rPr>
              <a:t>cyclohexene</a:t>
            </a:r>
            <a:r>
              <a:rPr lang="en-US" sz="2400" b="1" dirty="0" smtClean="0">
                <a:solidFill>
                  <a:srgbClr val="FF0000"/>
                </a:solidFill>
              </a:rPr>
              <a:t> compound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Ring opening of </a:t>
            </a:r>
            <a:r>
              <a:rPr lang="en-US" sz="2400" dirty="0" err="1" smtClean="0">
                <a:solidFill>
                  <a:srgbClr val="00B050"/>
                </a:solidFill>
              </a:rPr>
              <a:t>cyclohexene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epoxide</a:t>
            </a:r>
            <a:r>
              <a:rPr lang="en-US" sz="2400" dirty="0" smtClean="0">
                <a:solidFill>
                  <a:srgbClr val="00B050"/>
                </a:solidFill>
              </a:rPr>
              <a:t> (I) yields a glycol, having two hydroxyl group </a:t>
            </a:r>
            <a:r>
              <a:rPr lang="en-US" sz="2400" dirty="0" err="1" smtClean="0">
                <a:solidFill>
                  <a:srgbClr val="00B050"/>
                </a:solidFill>
              </a:rPr>
              <a:t>diaxial</a:t>
            </a:r>
            <a:r>
              <a:rPr lang="en-US" sz="2400" dirty="0" smtClean="0">
                <a:solidFill>
                  <a:srgbClr val="00B050"/>
                </a:solidFill>
              </a:rPr>
              <a:t> rather then </a:t>
            </a:r>
            <a:r>
              <a:rPr lang="en-US" sz="2400" dirty="0" err="1" smtClean="0">
                <a:solidFill>
                  <a:srgbClr val="00B050"/>
                </a:solidFill>
              </a:rPr>
              <a:t>diequatorial</a:t>
            </a:r>
            <a:r>
              <a:rPr lang="en-US" sz="2400" dirty="0" smtClean="0">
                <a:solidFill>
                  <a:srgbClr val="00B050"/>
                </a:solidFill>
              </a:rPr>
              <a:t>. 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04800" y="2819400"/>
          <a:ext cx="8382000" cy="2514600"/>
        </p:xfrm>
        <a:graphic>
          <a:graphicData uri="http://schemas.openxmlformats.org/presentationml/2006/ole">
            <p:oleObj spid="_x0000_s29698" name="CS ChemDraw Drawing" r:id="rId3" imgW="5767855" imgH="1331536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35814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H2O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07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 . Give any one proof for the formation of cyclic </a:t>
            </a:r>
            <a:r>
              <a:rPr lang="en-US" sz="2400" b="1" dirty="0" err="1" smtClean="0">
                <a:solidFill>
                  <a:srgbClr val="FF0000"/>
                </a:solidFill>
              </a:rPr>
              <a:t>bromonium</a:t>
            </a:r>
            <a:r>
              <a:rPr lang="en-US" sz="2400" b="1" dirty="0" smtClean="0">
                <a:solidFill>
                  <a:srgbClr val="FF0000"/>
                </a:solidFill>
              </a:rPr>
              <a:t> ion in </a:t>
            </a:r>
            <a:r>
              <a:rPr lang="en-US" sz="2400" b="1" dirty="0" err="1" smtClean="0">
                <a:solidFill>
                  <a:srgbClr val="FF0000"/>
                </a:solidFill>
              </a:rPr>
              <a:t>bromination</a:t>
            </a:r>
            <a:r>
              <a:rPr lang="en-US" sz="2400" b="1" dirty="0" smtClean="0">
                <a:solidFill>
                  <a:srgbClr val="FF0000"/>
                </a:solidFill>
              </a:rPr>
              <a:t> reaction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#  Exclusive formation of trans product proves  the formation of cyclic </a:t>
            </a:r>
            <a:r>
              <a:rPr lang="en-US" sz="2400" dirty="0" err="1" smtClean="0">
                <a:solidFill>
                  <a:srgbClr val="00B050"/>
                </a:solidFill>
              </a:rPr>
              <a:t>bromonium</a:t>
            </a:r>
            <a:r>
              <a:rPr lang="en-US" sz="2400" dirty="0" smtClean="0">
                <a:solidFill>
                  <a:srgbClr val="00B050"/>
                </a:solidFill>
              </a:rPr>
              <a:t> ion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#  Attack of bromide ion on this intermediate can only occur form the opposite side , resulting in  the exclusive  formation of trans addition product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#  </a:t>
            </a:r>
            <a:r>
              <a:rPr lang="en-US" sz="2400" dirty="0" err="1" smtClean="0">
                <a:solidFill>
                  <a:srgbClr val="00B050"/>
                </a:solidFill>
              </a:rPr>
              <a:t>cis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butene</a:t>
            </a:r>
            <a:r>
              <a:rPr lang="en-US" sz="2400" dirty="0" smtClean="0">
                <a:solidFill>
                  <a:srgbClr val="00B050"/>
                </a:solidFill>
              </a:rPr>
              <a:t> on </a:t>
            </a:r>
            <a:r>
              <a:rPr lang="en-US" sz="2400" dirty="0" err="1" smtClean="0">
                <a:solidFill>
                  <a:srgbClr val="00B050"/>
                </a:solidFill>
              </a:rPr>
              <a:t>bromination</a:t>
            </a:r>
            <a:r>
              <a:rPr lang="en-US" sz="2400" dirty="0" smtClean="0">
                <a:solidFill>
                  <a:srgbClr val="00B050"/>
                </a:solidFill>
              </a:rPr>
              <a:t> given </a:t>
            </a:r>
            <a:r>
              <a:rPr lang="en-US" sz="2400" dirty="0" err="1" smtClean="0">
                <a:solidFill>
                  <a:srgbClr val="00B050"/>
                </a:solidFill>
              </a:rPr>
              <a:t>d/l</a:t>
            </a:r>
            <a:r>
              <a:rPr lang="en-US" sz="2400" dirty="0" smtClean="0">
                <a:solidFill>
                  <a:srgbClr val="00B050"/>
                </a:solidFill>
              </a:rPr>
              <a:t> – 2,3- </a:t>
            </a:r>
            <a:r>
              <a:rPr lang="en-US" sz="2400" dirty="0" err="1" smtClean="0">
                <a:solidFill>
                  <a:srgbClr val="00B050"/>
                </a:solidFill>
              </a:rPr>
              <a:t>dibromo</a:t>
            </a:r>
            <a:r>
              <a:rPr lang="en-US" sz="2400" dirty="0" smtClean="0">
                <a:solidFill>
                  <a:srgbClr val="00B050"/>
                </a:solidFill>
              </a:rPr>
              <a:t> butane and trans </a:t>
            </a:r>
            <a:r>
              <a:rPr lang="en-US" sz="2400" dirty="0" err="1" smtClean="0">
                <a:solidFill>
                  <a:srgbClr val="00B050"/>
                </a:solidFill>
              </a:rPr>
              <a:t>butene</a:t>
            </a:r>
            <a:r>
              <a:rPr lang="en-US" sz="2400" dirty="0" smtClean="0">
                <a:solidFill>
                  <a:srgbClr val="00B050"/>
                </a:solidFill>
              </a:rPr>
              <a:t> on </a:t>
            </a:r>
            <a:r>
              <a:rPr lang="en-US" sz="2400" dirty="0" err="1" smtClean="0">
                <a:solidFill>
                  <a:srgbClr val="00B050"/>
                </a:solidFill>
              </a:rPr>
              <a:t>bromination</a:t>
            </a:r>
            <a:r>
              <a:rPr lang="en-US" sz="2400" dirty="0" smtClean="0">
                <a:solidFill>
                  <a:srgbClr val="00B050"/>
                </a:solidFill>
              </a:rPr>
              <a:t>  in </a:t>
            </a:r>
            <a:r>
              <a:rPr lang="en-US" sz="2400" dirty="0" err="1" smtClean="0">
                <a:solidFill>
                  <a:srgbClr val="00B050"/>
                </a:solidFill>
              </a:rPr>
              <a:t>mezo</a:t>
            </a:r>
            <a:r>
              <a:rPr lang="en-US" sz="2400" dirty="0" smtClean="0">
                <a:solidFill>
                  <a:srgbClr val="00B050"/>
                </a:solidFill>
              </a:rPr>
              <a:t> form.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24735"/>
            <a:ext cx="395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 . What is </a:t>
            </a:r>
            <a:r>
              <a:rPr lang="en-US" sz="2400" b="1" dirty="0" err="1" smtClean="0">
                <a:solidFill>
                  <a:srgbClr val="FF0000"/>
                </a:solidFill>
              </a:rPr>
              <a:t>markownikoff</a:t>
            </a:r>
            <a:r>
              <a:rPr lang="en-US" sz="2400" b="1" dirty="0" smtClean="0">
                <a:solidFill>
                  <a:srgbClr val="FF0000"/>
                </a:solidFill>
              </a:rPr>
              <a:t> rule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Negative part of addendum  will go and </a:t>
            </a:r>
            <a:r>
              <a:rPr lang="en-US" sz="2400" dirty="0" err="1" smtClean="0">
                <a:solidFill>
                  <a:srgbClr val="00B050"/>
                </a:solidFill>
              </a:rPr>
              <a:t>combaind</a:t>
            </a:r>
            <a:r>
              <a:rPr lang="en-US" sz="2400" dirty="0" smtClean="0">
                <a:solidFill>
                  <a:srgbClr val="00B050"/>
                </a:solidFill>
              </a:rPr>
              <a:t> with least hydrogenated carbon atom  in addition reaction .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tf89821728_win32</Template>
  <TotalTime>667</TotalTime>
  <Words>705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kavi</dc:creator>
  <cp:lastModifiedBy>kavi</cp:lastModifiedBy>
  <cp:revision>80</cp:revision>
  <dcterms:created xsi:type="dcterms:W3CDTF">2021-06-05T05:13:17Z</dcterms:created>
  <dcterms:modified xsi:type="dcterms:W3CDTF">2021-06-17T02:58:40Z</dcterms:modified>
</cp:coreProperties>
</file>