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80213-AA92-C54B-9E78-EE914076EF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Unit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2F4A6-37E7-964A-8922-84403FE8E8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UV AND IR SPECTROSCOPY </a:t>
            </a:r>
          </a:p>
        </p:txBody>
      </p:sp>
    </p:spTree>
    <p:extLst>
      <p:ext uri="{BB962C8B-B14F-4D97-AF65-F5344CB8AC3E}">
        <p14:creationId xmlns:p14="http://schemas.microsoft.com/office/powerpoint/2010/main" val="317563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447AA-F47E-A949-9B24-24C803B85B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5428" y="588433"/>
            <a:ext cx="11587238" cy="5681133"/>
          </a:xfrm>
        </p:spPr>
        <p:txBody>
          <a:bodyPr>
            <a:noAutofit/>
          </a:bodyPr>
          <a:lstStyle/>
          <a:p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UNIT--I IR and UV spectroscopy </a:t>
            </a:r>
          </a:p>
          <a:p>
            <a:pPr marL="0" indent="0">
              <a:buNone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one of the following regions is known as a functional group region?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1300-1400cm~1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900-1300cm~1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650-900cm~1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None of the these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one of the following spectroscopy involves bombardment of a beam of high energy electrons in vacuum?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MS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UV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IR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NMR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lvl="0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What will be &gt;c=o stretching band in IR of CH2=CH-C-CH3 compound? </a:t>
            </a: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	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1700cm~1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1710cm~1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1680cm~1 </a:t>
            </a:r>
          </a:p>
          <a:p>
            <a:pPr lvl="1" fontAlgn="base"/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1780cm~1 </a:t>
            </a:r>
          </a:p>
        </p:txBody>
      </p:sp>
    </p:spTree>
    <p:extLst>
      <p:ext uri="{BB962C8B-B14F-4D97-AF65-F5344CB8AC3E}">
        <p14:creationId xmlns:p14="http://schemas.microsoft.com/office/powerpoint/2010/main" val="96010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A761408-340E-8149-AC93-49EC48970D0E}"/>
              </a:ext>
            </a:extLst>
          </p:cNvPr>
          <p:cNvSpPr txBox="1"/>
          <p:nvPr/>
        </p:nvSpPr>
        <p:spPr>
          <a:xfrm>
            <a:off x="1026584" y="415971"/>
            <a:ext cx="10536464" cy="46277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Normal &gt;C=C&lt; stretching vibration frequency of alkenes ?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1675-1600cm~1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1850-1800cm~1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3650cm~1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200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1750cm~1 1</a:t>
            </a:r>
          </a:p>
          <a:p>
            <a:pPr marL="46355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Which one of the following molecules is IR inactive?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Hcl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HBr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N2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ClBr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Number of fundamental vibrations in CO2 are ________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 </a:t>
            </a:r>
          </a:p>
          <a:p>
            <a:pPr marR="762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US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C. 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6 </a:t>
            </a:r>
          </a:p>
        </p:txBody>
      </p:sp>
    </p:spTree>
    <p:extLst>
      <p:ext uri="{BB962C8B-B14F-4D97-AF65-F5344CB8AC3E}">
        <p14:creationId xmlns:p14="http://schemas.microsoft.com/office/powerpoint/2010/main" val="58741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2F9B03-D108-A343-AE50-06BD2593A1C8}"/>
              </a:ext>
            </a:extLst>
          </p:cNvPr>
          <p:cNvSpPr txBox="1"/>
          <p:nvPr/>
        </p:nvSpPr>
        <p:spPr>
          <a:xfrm>
            <a:off x="435428" y="1002092"/>
            <a:ext cx="9131906" cy="411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76200" lvl="0" indent="-3429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type of hydrogen bonding in organic compounds can be distinguished by taking the spectra after dilution with __________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762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US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A.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water </a:t>
            </a:r>
          </a:p>
          <a:p>
            <a:pPr marR="762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US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B.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methanol </a:t>
            </a:r>
          </a:p>
          <a:p>
            <a:pPr marR="76200" lvl="1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US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carbon tetrachloride </a:t>
            </a:r>
          </a:p>
          <a:p>
            <a:pPr marR="76200" lvl="1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US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acetone  </a:t>
            </a:r>
          </a:p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Infrared spectra of which of the following isomers are the same?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cis/trans isomers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enantiomers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functional isomers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positional isomers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Correct increasing order of UV absorption maximum  of the following compound is ______ 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Butadiene&lt;Ethylene&lt;Anthracene&lt;Naphthalene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Butadiene&lt;Naphthalene&lt;Anthracene&lt;Ethylene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Ethylene&lt;Butadiene&lt;Naphthalene&lt;Anthracene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Anthracene&lt;Naphthalene&lt;Butadiene&lt;Ethylene </a:t>
            </a:r>
          </a:p>
        </p:txBody>
      </p:sp>
    </p:spTree>
    <p:extLst>
      <p:ext uri="{BB962C8B-B14F-4D97-AF65-F5344CB8AC3E}">
        <p14:creationId xmlns:p14="http://schemas.microsoft.com/office/powerpoint/2010/main" val="128869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BCA6E7-3F89-3840-B0D6-94B914511D9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7438" y="198664"/>
            <a:ext cx="10809514" cy="17244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7D1827-A674-0440-AFD5-292051D95FBE}"/>
              </a:ext>
            </a:extLst>
          </p:cNvPr>
          <p:cNvSpPr txBox="1"/>
          <p:nvPr/>
        </p:nvSpPr>
        <p:spPr>
          <a:xfrm>
            <a:off x="487438" y="2764935"/>
            <a:ext cx="10308166" cy="2741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76200" lvl="0" fontAlgn="base">
              <a:lnSpc>
                <a:spcPct val="110000"/>
              </a:lnSpc>
              <a:spcAft>
                <a:spcPts val="205"/>
              </a:spcAft>
              <a:buClr>
                <a:srgbClr val="000000"/>
              </a:buClr>
              <a:buSzPts val="1100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Fingerprint region from 1350-1000cm~1 does not include  </a:t>
            </a:r>
          </a:p>
          <a:p>
            <a:pPr marL="6350" indent="-6350">
              <a:lnSpc>
                <a:spcPct val="107000"/>
              </a:lnSpc>
              <a:spcAft>
                <a:spcPts val="95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	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463550" marR="76200" indent="-6350">
              <a:lnSpc>
                <a:spcPct val="110000"/>
              </a:lnSpc>
              <a:spcAft>
                <a:spcPts val="45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.    A.   Primary alcohol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phenols 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Esters 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Nitro compound 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Correct decreasing order of stretching frequencies of the following compounds is 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C-H&gt;N-H&gt;O-H&gt;F-H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F-H&gt;O-H&gt;N-H&gt;F-H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C-H&gt;O-H&gt;N-H&gt;F-H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/>
            </a:pPr>
            <a:r>
              <a:rPr lang="en-GB" sz="11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F-H&gt;O-H&gt;C-H&gt;N-H </a:t>
            </a:r>
          </a:p>
        </p:txBody>
      </p:sp>
    </p:spTree>
    <p:extLst>
      <p:ext uri="{BB962C8B-B14F-4D97-AF65-F5344CB8AC3E}">
        <p14:creationId xmlns:p14="http://schemas.microsoft.com/office/powerpoint/2010/main" val="5879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EAA5A2-4FB1-8D45-8C70-3CD3D2F39D2D}"/>
              </a:ext>
            </a:extLst>
          </p:cNvPr>
          <p:cNvSpPr txBox="1"/>
          <p:nvPr/>
        </p:nvSpPr>
        <p:spPr>
          <a:xfrm>
            <a:off x="943429" y="992229"/>
            <a:ext cx="10522858" cy="4583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indent="-6350">
              <a:lnSpc>
                <a:spcPct val="110000"/>
              </a:lnSpc>
              <a:spcAft>
                <a:spcPts val="240"/>
              </a:spcAft>
              <a:tabLst>
                <a:tab pos="5959475" algn="ctr"/>
              </a:tabLs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.Correct decreasing order of IRfrequencies  of  &gt;c = oof the following compounds</a:t>
            </a:r>
            <a:r>
              <a:rPr lang="en-US"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  <a:endParaRPr lang="en-GB" sz="140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6350" marR="76200" indent="-6350">
              <a:lnSpc>
                <a:spcPct val="110000"/>
              </a:lnSpc>
              <a:spcAft>
                <a:spcPts val="4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A.cyclopropanone &gt; cyclopentanone&gt; cyclohexanone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cyclohexanone&gt;cyclopentanone&gt;cyclopropanone </a:t>
            </a: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cyclopropanone&gt;cyclohexanone&gt;cyclopentanone                         </a:t>
            </a:r>
            <a:endParaRPr lang="en-US" sz="1400" u="none" strike="noStrike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marR="76200" lvl="1" indent="-28575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None of the above </a:t>
            </a:r>
          </a:p>
          <a:p>
            <a:pPr marL="6350" indent="-6350">
              <a:lnSpc>
                <a:spcPct val="107000"/>
              </a:lnSpc>
              <a:spcAft>
                <a:spcPts val="13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350" indent="-6350">
              <a:lnSpc>
                <a:spcPct val="107000"/>
              </a:lnSpc>
              <a:spcAft>
                <a:spcPts val="60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Far IR  region covers the spectral range of  </a:t>
            </a:r>
          </a:p>
          <a:p>
            <a:pPr marL="6350" indent="-6350">
              <a:lnSpc>
                <a:spcPct val="107000"/>
              </a:lnSpc>
              <a:spcAft>
                <a:spcPts val="13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</a:t>
            </a:r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    </a:t>
            </a: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A.0.8 to 2.5 u </a:t>
            </a:r>
          </a:p>
          <a:p>
            <a:pPr marL="1143000" marR="76200" lvl="2" indent="-2286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50 to 1000 u </a:t>
            </a:r>
          </a:p>
          <a:p>
            <a:pPr marL="1143000" marR="76200" lvl="2" indent="-2286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2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2.5 to 50 u  </a:t>
            </a:r>
          </a:p>
          <a:p>
            <a:pPr marL="6350" marR="76200" indent="-6350">
              <a:lnSpc>
                <a:spcPct val="110000"/>
              </a:lnSpc>
              <a:spcAft>
                <a:spcPts val="4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     </a:t>
            </a:r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D.above 1000 u </a:t>
            </a:r>
          </a:p>
          <a:p>
            <a:pPr marL="6350" indent="-6350">
              <a:lnSpc>
                <a:spcPct val="107000"/>
              </a:lnSpc>
              <a:spcAft>
                <a:spcPts val="13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R="76200" lvl="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How many types of  asymmetric stretching vibrations  </a:t>
            </a:r>
          </a:p>
          <a:p>
            <a:pPr marL="6350" indent="-6350">
              <a:lnSpc>
                <a:spcPct val="107000"/>
              </a:lnSpc>
              <a:spcAft>
                <a:spcPts val="13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 marL="6350" marR="76200" indent="-6350">
              <a:lnSpc>
                <a:spcPct val="110000"/>
              </a:lnSpc>
              <a:spcAft>
                <a:spcPts val="4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    </a:t>
            </a:r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</a:t>
            </a: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A.2 </a:t>
            </a:r>
          </a:p>
          <a:p>
            <a:pPr marL="6350" marR="76200" indent="-6350">
              <a:lnSpc>
                <a:spcPct val="110000"/>
              </a:lnSpc>
              <a:spcAft>
                <a:spcPts val="45"/>
              </a:spcAft>
            </a:pP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       </a:t>
            </a:r>
            <a:r>
              <a:rPr lang="en-US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</a:t>
            </a:r>
            <a:r>
              <a:rPr lang="en-GB" sz="14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B.3 </a:t>
            </a:r>
          </a:p>
          <a:p>
            <a:pPr marL="1143000" marR="76200" lvl="2" indent="-2286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3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4 </a:t>
            </a:r>
          </a:p>
          <a:p>
            <a:pPr marL="1143000" marR="76200" lvl="2" indent="-228600" fontAlgn="base">
              <a:lnSpc>
                <a:spcPct val="110000"/>
              </a:lnSpc>
              <a:spcAft>
                <a:spcPts val="45"/>
              </a:spcAft>
              <a:buClr>
                <a:srgbClr val="000000"/>
              </a:buClr>
              <a:buSzPts val="1100"/>
              <a:buFont typeface="+mj-lt"/>
              <a:buAutoNum type="alphaUcPeriod" startAt="3"/>
            </a:pPr>
            <a:r>
              <a:rPr lang="en-GB" sz="1400" u="none" strike="noStrike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5 </a:t>
            </a:r>
          </a:p>
          <a:p>
            <a:pPr marL="6350" indent="-6350">
              <a:lnSpc>
                <a:spcPct val="107000"/>
              </a:lnSpc>
              <a:spcAft>
                <a:spcPts val="135"/>
              </a:spcAft>
            </a:pPr>
            <a:r>
              <a:rPr lang="en-GB" sz="110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47426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Gallery</vt:lpstr>
      <vt:lpstr>Unit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Unknown User</dc:creator>
  <cp:lastModifiedBy>Unknown User</cp:lastModifiedBy>
  <cp:revision>2</cp:revision>
  <dcterms:created xsi:type="dcterms:W3CDTF">2020-11-08T15:21:00Z</dcterms:created>
  <dcterms:modified xsi:type="dcterms:W3CDTF">2020-11-28T15:26:45Z</dcterms:modified>
</cp:coreProperties>
</file>